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g" ContentType="image/jpeg"/>
  <Default Extension="png" ContentType="image/png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74" r:id="rId6"/>
    <p:sldId id="307" r:id="rId7"/>
    <p:sldId id="265" r:id="rId8"/>
    <p:sldId id="306" r:id="rId9"/>
    <p:sldId id="308" r:id="rId10"/>
    <p:sldId id="309" r:id="rId11"/>
    <p:sldId id="31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45766-76DD-4816-8DE3-003162C108BC}">
  <a:tblStyle styleId="{5F045766-76DD-4816-8DE3-003162C108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87" name="Google Shape;287;g2768ca7ef44_0_6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94" name="Google Shape;394;g1dd46dd1d67_2_68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02" name="Google Shape;302;g2768bdccc6f_2_14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17" name="Google Shape;617;g54dda1946d_4_267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01" name="Google Shape;401;g1dd46dd1d67_2_53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01" name="Google Shape;401;g1dd46dd1d67_2_53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541" name="Google Shape;541;g1dd46dd1d67_2_512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27" name="Google Shape;327;g2161ca7da69_2_7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>
            <a:spLocks noGrp="1" noEditPoints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>
            <a:spLocks noGrp="1" noEditPoints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>
            <a:spLocks noGrp="1" noEditPoints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 noEditPoints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>
            <a:spLocks noGrp="1" noEditPoints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75" name="Google Shape;75;p9"/>
          <p:cNvSpPr>
            <a:spLocks noGrp="1" noEditPoints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 noEditPoints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/>
        </p:txBody>
      </p:sp>
      <p:sp>
        <p:nvSpPr>
          <p:cNvPr id="78" name="Google Shape;78;p10"/>
          <p:cNvSpPr>
            <a:spLocks noGrp="1" noEditPoints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>
            <a:spLocks noGrp="1" noEditPoints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95" name="Google Shape;95;p13"/>
          <p:cNvSpPr>
            <a:spLocks noGrp="1" noEditPoints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6" name="Google Shape;96;p13"/>
          <p:cNvSpPr>
            <a:spLocks noGrp="1" noEditPoints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7" name="Google Shape;97;p13"/>
          <p:cNvSpPr>
            <a:spLocks noGrp="1" noEditPoints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8" name="Google Shape;98;p13"/>
          <p:cNvSpPr>
            <a:spLocks noGrp="1" noEditPoints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9" name="Google Shape;99;p13"/>
          <p:cNvSpPr>
            <a:spLocks noGrp="1" noEditPoints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>
            <a:spLocks noGrp="1" noEditPoints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>
            <a:spLocks noGrp="1" noEditPoints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>
            <a:spLocks noGrp="1" noEditPoints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>
            <a:spLocks noGrp="1" noEditPoints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04" name="Google Shape;104;p13"/>
          <p:cNvSpPr>
            <a:spLocks noGrp="1" noEditPoints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05" name="Google Shape;105;p13"/>
          <p:cNvSpPr>
            <a:spLocks noGrp="1" noEditPoints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>
            <a:spLocks noGrp="1" noEditPoints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>
            <a:spLocks noGrp="1" noEditPoints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108" name="Google Shape;108;p13"/>
          <p:cNvSpPr>
            <a:spLocks noGrp="1" noEditPoints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109" name="Google Shape;109;p13"/>
          <p:cNvSpPr>
            <a:spLocks noGrp="1" noEditPoints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110" name="Google Shape;110;p13"/>
          <p:cNvSpPr>
            <a:spLocks noGrp="1" noEditPoints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111" name="Google Shape;111;p13"/>
          <p:cNvSpPr>
            <a:spLocks noGrp="1" noEditPoints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112" name="Google Shape;112;p13"/>
          <p:cNvSpPr>
            <a:spLocks noGrp="1" noEditPoints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>
            <a:spLocks noGrp="1" noEditPoints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27" name="Google Shape;127;p15"/>
          <p:cNvSpPr>
            <a:spLocks noGrp="1" noEditPoints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28" name="Google Shape;128;p15"/>
          <p:cNvSpPr>
            <a:spLocks noGrp="1" noEditPoints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218" name="Google Shape;218;p23"/>
          <p:cNvSpPr>
            <a:spLocks noGrp="1" noEditPoints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19" name="Google Shape;219;p23"/>
          <p:cNvSpPr>
            <a:spLocks noGrp="1" noEditPoints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0" name="Google Shape;220;p23"/>
          <p:cNvSpPr>
            <a:spLocks noGrp="1" noEditPoints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1" name="Google Shape;221;p23"/>
          <p:cNvSpPr>
            <a:spLocks noGrp="1" noEditPoints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2" name="Google Shape;222;p23"/>
          <p:cNvSpPr>
            <a:spLocks noGrp="1" noEditPoints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3" name="Google Shape;223;p23"/>
          <p:cNvSpPr>
            <a:spLocks noGrp="1" noEditPoints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4" name="Google Shape;224;p23"/>
          <p:cNvSpPr>
            <a:spLocks noGrp="1" noEditPoints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225" name="Google Shape;225;p23"/>
          <p:cNvSpPr>
            <a:spLocks noGrp="1" noEditPoints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226" name="Google Shape;226;p23"/>
          <p:cNvSpPr>
            <a:spLocks noGrp="1" noEditPoints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227" name="Google Shape;227;p23"/>
          <p:cNvSpPr>
            <a:spLocks noGrp="1" noEditPoints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228" name="Google Shape;228;p23"/>
          <p:cNvSpPr>
            <a:spLocks noGrp="1" noEditPoints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  <p:sp>
        <p:nvSpPr>
          <p:cNvPr id="229" name="Google Shape;229;p23"/>
          <p:cNvSpPr>
            <a:spLocks noGrp="1" noEditPoints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>
            <a:spLocks noGrp="1" noEditPoints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>
            <a:spLocks noGrp="1" noEditPoints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Виртуальный музей «</a:t>
            </a:r>
            <a:r>
              <a:rPr lang="en-US" dirty="0" err="1"/>
              <a:t>ArtSpace</a:t>
            </a:r>
            <a:r>
              <a:rPr lang="ru-RU" dirty="0"/>
              <a:t>»</a:t>
            </a:r>
            <a:endParaRPr dirty="0"/>
          </a:p>
        </p:txBody>
      </p:sp>
      <p:sp>
        <p:nvSpPr>
          <p:cNvPr id="290" name="Google Shape;290;p33"/>
          <p:cNvSpPr>
            <a:spLocks noGrp="1" noEditPoints="1"/>
          </p:cNvSpPr>
          <p:nvPr>
            <p:ph type="subTitle" idx="1"/>
          </p:nvPr>
        </p:nvSpPr>
        <p:spPr>
          <a:xfrm>
            <a:off x="1087125" y="2997488"/>
            <a:ext cx="5897400" cy="599152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Hanken Grotesk"/>
                <a:ea typeface="Hanken Grotesk"/>
                <a:cs typeface="Hanken Grotesk"/>
                <a:sym typeface="Hanken Grotesk"/>
              </a:rPr>
              <a:t>Разработала Корсакова Виктория Алексеевна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Группа 21П-1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>
            <a:spLocks noGrp="1" noEditPoints="1"/>
          </p:cNvSpPr>
          <p:nvPr>
            <p:ph type="title"/>
          </p:nvPr>
        </p:nvSpPr>
        <p:spPr>
          <a:xfrm>
            <a:off x="186600" y="1203962"/>
            <a:ext cx="3198300" cy="150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Главное окно</a:t>
            </a:r>
            <a:endParaRPr sz="3200" dirty="0"/>
          </a:p>
        </p:txBody>
      </p:sp>
      <p:sp>
        <p:nvSpPr>
          <p:cNvPr id="398" name="Google Shape;398;p41"/>
          <p:cNvSpPr>
            <a:spLocks noGrp="1" noEditPoints="1"/>
          </p:cNvSpPr>
          <p:nvPr>
            <p:ph type="subTitle" idx="1"/>
          </p:nvPr>
        </p:nvSpPr>
        <p:spPr>
          <a:xfrm>
            <a:off x="251774" y="1723082"/>
            <a:ext cx="3198300" cy="2216456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Окно с галереей и возможностью авторизоваться или зарегистрироваться.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верхней части окна можно увидеть три просматриваемых экспоната. При желании можно воспользоваться поиском по названию экспоната или по автору.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l="48" r="32218"/>
          <a:stretch/>
        </p:blipFill>
        <p:spPr>
          <a:xfrm>
            <a:off x="3450074" y="721738"/>
            <a:ext cx="5693926" cy="3700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l="70" r="70"/>
          <a:stretch/>
        </p:blipFill>
        <p:spPr>
          <a:xfrm>
            <a:off x="1" y="29954"/>
            <a:ext cx="5068350" cy="392093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68351" y="3637582"/>
            <a:ext cx="4075649" cy="150591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68351" y="3637582"/>
            <a:ext cx="4075649" cy="1505918"/>
          </a:xfrm>
          <a:prstGeom prst="rect">
            <a:avLst/>
          </a:prstGeom>
        </p:spPr>
      </p:pic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507025" y="645433"/>
            <a:ext cx="3198300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Страница экспоната</a:t>
            </a:r>
            <a:endParaRPr sz="3200" dirty="0"/>
          </a:p>
        </p:txBody>
      </p:sp>
      <p:sp>
        <p:nvSpPr>
          <p:cNvPr id="24" name="Google Shape;398;p41"/>
          <p:cNvSpPr>
            <a:spLocks noGrp="1" noEditPoints="1"/>
          </p:cNvSpPr>
          <p:nvPr>
            <p:ph type="subTitle" idx="1"/>
          </p:nvPr>
        </p:nvSpPr>
        <p:spPr>
          <a:xfrm>
            <a:off x="5507025" y="1560934"/>
            <a:ext cx="3198300" cy="207664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 нажатии на экспонат открывается страница с более подробной информацией и рейтингом. Все пользователи могут просматривать отзывы других и оставлять жалобы, но только авторизованные пользователи могут добавить экспонат в избранное, оставить отзыв и оценить его.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507025" y="645433"/>
            <a:ext cx="3198300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Регистрация и авторизация</a:t>
            </a:r>
            <a:endParaRPr sz="3200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t="1629" b="1629"/>
          <a:stretch/>
        </p:blipFill>
        <p:spPr>
          <a:xfrm>
            <a:off x="0" y="0"/>
            <a:ext cx="4930190" cy="31266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8579" y="2147733"/>
            <a:ext cx="4575421" cy="299576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8578" y="2147732"/>
            <a:ext cx="4575421" cy="29957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507025" y="645433"/>
            <a:ext cx="3198300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Аккаунт пользователя</a:t>
            </a:r>
            <a:endParaRPr sz="32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l="1598" r="1598"/>
          <a:stretch/>
        </p:blipFill>
        <p:spPr>
          <a:xfrm>
            <a:off x="-1" y="-1"/>
            <a:ext cx="4392937" cy="295871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94557" y="2032731"/>
            <a:ext cx="4749443" cy="311076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4557" y="2032731"/>
            <a:ext cx="4751063" cy="31107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507025" y="645433"/>
            <a:ext cx="3198300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Аккаунт пользователя</a:t>
            </a:r>
            <a:endParaRPr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4751063" cy="308010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" y="1"/>
            <a:ext cx="4751063" cy="30801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1439" y="2040293"/>
            <a:ext cx="4751063" cy="31032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11439" y="2032731"/>
            <a:ext cx="4751063" cy="3110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507025" y="645433"/>
            <a:ext cx="3198300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Панель администратора </a:t>
            </a:r>
            <a:endParaRPr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5156528" cy="33680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5156528" cy="33762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40710" y="2413318"/>
            <a:ext cx="4203290" cy="274542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40710" y="2377440"/>
            <a:ext cx="420329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97;p41"/>
          <p:cNvSpPr>
            <a:spLocks noGrp="1" noEditPoints="1"/>
          </p:cNvSpPr>
          <p:nvPr>
            <p:ph type="title"/>
          </p:nvPr>
        </p:nvSpPr>
        <p:spPr>
          <a:xfrm>
            <a:off x="5405038" y="655286"/>
            <a:ext cx="3729375" cy="1017598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Добавление/редактирование экспоната</a:t>
            </a:r>
            <a:endParaRPr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4461387" cy="29211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1387" y="2090591"/>
            <a:ext cx="4673026" cy="30558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4461387" cy="29017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61386" y="2090591"/>
            <a:ext cx="4682613" cy="30984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16474" y="1354237"/>
            <a:ext cx="5450543" cy="1886673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Протокол тестирования</a:t>
            </a:r>
            <a:endParaRPr sz="4400" dirty="0"/>
          </a:p>
        </p:txBody>
      </p:sp>
      <p:sp>
        <p:nvSpPr>
          <p:cNvPr id="331" name="Google Shape;331;p36"/>
          <p:cNvSpPr>
            <a:spLocks noGrp="1" noEditPoints="1"/>
          </p:cNvSpPr>
          <p:nvPr>
            <p:ph type="title" idx="2"/>
          </p:nvPr>
        </p:nvSpPr>
        <p:spPr>
          <a:xfrm>
            <a:off x="712380" y="524420"/>
            <a:ext cx="824400" cy="705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>
            <a:spLocks noGrp="1" noEditPoints="1"/>
          </p:cNvSpPr>
          <p:nvPr>
            <p:ph type="title"/>
          </p:nvPr>
        </p:nvSpPr>
        <p:spPr>
          <a:xfrm>
            <a:off x="186600" y="1203962"/>
            <a:ext cx="3198300" cy="150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Тестирование №1</a:t>
            </a:r>
            <a:endParaRPr sz="3200" dirty="0"/>
          </a:p>
        </p:txBody>
      </p:sp>
      <p:sp>
        <p:nvSpPr>
          <p:cNvPr id="398" name="Google Shape;398;p41"/>
          <p:cNvSpPr>
            <a:spLocks noGrp="1" noEditPoints="1"/>
          </p:cNvSpPr>
          <p:nvPr>
            <p:ph type="subTitle" idx="1"/>
          </p:nvPr>
        </p:nvSpPr>
        <p:spPr>
          <a:xfrm>
            <a:off x="251774" y="2205306"/>
            <a:ext cx="3198300" cy="644574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Заполнение полей существующими данными.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t="6617" b="6617"/>
          <a:stretch/>
        </p:blipFill>
        <p:spPr>
          <a:xfrm>
            <a:off x="3561375" y="624156"/>
            <a:ext cx="5582625" cy="31622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>
            <a:spLocks noGrp="1" noEditPoints="1"/>
          </p:cNvSpPr>
          <p:nvPr>
            <p:ph type="title"/>
          </p:nvPr>
        </p:nvSpPr>
        <p:spPr>
          <a:xfrm>
            <a:off x="186600" y="1203962"/>
            <a:ext cx="3198300" cy="150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Тестирование №2</a:t>
            </a:r>
            <a:endParaRPr sz="3200" dirty="0"/>
          </a:p>
        </p:txBody>
      </p:sp>
      <p:sp>
        <p:nvSpPr>
          <p:cNvPr id="398" name="Google Shape;398;p41"/>
          <p:cNvSpPr>
            <a:spLocks noGrp="1" noEditPoints="1"/>
          </p:cNvSpPr>
          <p:nvPr>
            <p:ph type="subTitle" idx="1"/>
          </p:nvPr>
        </p:nvSpPr>
        <p:spPr>
          <a:xfrm>
            <a:off x="251774" y="2205306"/>
            <a:ext cx="3198300" cy="644574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Заполнение неполной информации</a:t>
            </a:r>
            <a:endParaRPr lang="en-US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t="6955" b="6955"/>
          <a:stretch/>
        </p:blipFill>
        <p:spPr>
          <a:xfrm>
            <a:off x="3450074" y="968988"/>
            <a:ext cx="5693926" cy="3205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/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/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>
            <a:spLocks noGrp="1" noEditPoints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309" name="Google Shape;309;p35"/>
          <p:cNvSpPr>
            <a:spLocks noGrp="1" noEditPoints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Протокол тестирования программы</a:t>
            </a:r>
            <a:endParaRPr sz="1600" dirty="0"/>
          </a:p>
        </p:txBody>
      </p:sp>
      <p:sp>
        <p:nvSpPr>
          <p:cNvPr id="310" name="Google Shape;310;p35"/>
          <p:cNvSpPr>
            <a:spLocks noGrp="1" noEditPoints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Здесь будут рассмотрены основные цели проекта</a:t>
            </a:r>
            <a:endParaRPr dirty="0"/>
          </a:p>
        </p:txBody>
      </p:sp>
      <p:sp>
        <p:nvSpPr>
          <p:cNvPr id="311" name="Google Shape;311;p35"/>
          <p:cNvSpPr>
            <a:spLocks noGrp="1" noEditPoints="1"/>
          </p:cNvSpPr>
          <p:nvPr>
            <p:ph type="subTitle" idx="2"/>
          </p:nvPr>
        </p:nvSpPr>
        <p:spPr>
          <a:xfrm>
            <a:off x="788675" y="39833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операции пользователя</a:t>
            </a:r>
            <a:endParaRPr dirty="0"/>
          </a:p>
        </p:txBody>
      </p:sp>
      <p:sp>
        <p:nvSpPr>
          <p:cNvPr id="312" name="Google Shape;312;p35"/>
          <p:cNvSpPr>
            <a:spLocks noGrp="1" noEditPoints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Здесь будут рассмотрены основные задачи проекта</a:t>
            </a:r>
            <a:endParaRPr dirty="0"/>
          </a:p>
        </p:txBody>
      </p:sp>
      <p:sp>
        <p:nvSpPr>
          <p:cNvPr id="307" name="Google Shape;307;p35"/>
          <p:cNvSpPr>
            <a:spLocks noGrp="1" noEditPoints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313" name="Google Shape;313;p35"/>
          <p:cNvSpPr>
            <a:spLocks noGrp="1" noEditPoints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4" name="Google Shape;314;p35"/>
          <p:cNvSpPr>
            <a:spLocks noGrp="1" noEditPoints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315" name="Google Shape;315;p35"/>
          <p:cNvSpPr>
            <a:spLocks noGrp="1" noEditPoints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316" name="Google Shape;316;p35"/>
          <p:cNvSpPr>
            <a:spLocks noGrp="1" noEditPoints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Выводы и итоги</a:t>
            </a:r>
            <a:endParaRPr dirty="0"/>
          </a:p>
        </p:txBody>
      </p:sp>
      <p:sp>
        <p:nvSpPr>
          <p:cNvPr id="317" name="Google Shape;317;p35"/>
          <p:cNvSpPr>
            <a:spLocks noGrp="1" noEditPoints="1"/>
          </p:cNvSpPr>
          <p:nvPr>
            <p:ph type="subTitle" idx="13"/>
          </p:nvPr>
        </p:nvSpPr>
        <p:spPr>
          <a:xfrm>
            <a:off x="6048324" y="2105875"/>
            <a:ext cx="2630855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прецедентов, схема БД, инструменты, паттерн</a:t>
            </a:r>
            <a:endParaRPr dirty="0"/>
          </a:p>
        </p:txBody>
      </p:sp>
      <p:sp>
        <p:nvSpPr>
          <p:cNvPr id="305" name="Google Shape;305;p35"/>
          <p:cNvSpPr>
            <a:spLocks noGrp="1" noEditPoints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</a:p>
        </p:txBody>
      </p:sp>
      <p:sp>
        <p:nvSpPr>
          <p:cNvPr id="318" name="Google Shape;318;p35"/>
          <p:cNvSpPr>
            <a:spLocks noGrp="1" noEditPoints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319" name="Google Shape;319;p35"/>
          <p:cNvSpPr>
            <a:spLocks noGrp="1" noEditPoints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</a:t>
            </a:r>
            <a:endParaRPr dirty="0"/>
          </a:p>
        </p:txBody>
      </p:sp>
      <p:sp>
        <p:nvSpPr>
          <p:cNvPr id="320" name="Google Shape;320;p35"/>
          <p:cNvSpPr>
            <a:spLocks noGrp="1" noEditPoints="1"/>
          </p:cNvSpPr>
          <p:nvPr>
            <p:ph type="subTitle" idx="17"/>
          </p:nvPr>
        </p:nvSpPr>
        <p:spPr>
          <a:xfrm>
            <a:off x="788675" y="3496226"/>
            <a:ext cx="2629825" cy="544949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Руководство пользователя</a:t>
            </a:r>
            <a:endParaRPr dirty="0"/>
          </a:p>
        </p:txBody>
      </p:sp>
      <p:sp>
        <p:nvSpPr>
          <p:cNvPr id="321" name="Google Shape;321;p35"/>
          <p:cNvSpPr>
            <a:spLocks noGrp="1" noEditPoints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</a:t>
            </a:r>
            <a:endParaRPr dirty="0"/>
          </a:p>
        </p:txBody>
      </p:sp>
      <p:sp>
        <p:nvSpPr>
          <p:cNvPr id="322" name="Google Shape;322;p35"/>
          <p:cNvSpPr>
            <a:spLocks noGrp="1" noEditPoints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323" name="Google Shape;323;p35"/>
          <p:cNvSpPr>
            <a:spLocks noGrp="1" noEditPoints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324" name="Google Shape;324;p35"/>
          <p:cNvSpPr>
            <a:spLocks noGrp="1" noEditPoints="1"/>
          </p:cNvSpPr>
          <p:nvPr>
            <p:ph type="subTitle" idx="21"/>
          </p:nvPr>
        </p:nvSpPr>
        <p:spPr>
          <a:xfrm>
            <a:off x="6048324" y="1848775"/>
            <a:ext cx="2455595" cy="385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Основная информация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16474" y="1354238"/>
            <a:ext cx="5450543" cy="1464712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Выводы и итоги</a:t>
            </a:r>
            <a:endParaRPr sz="4400" dirty="0"/>
          </a:p>
        </p:txBody>
      </p:sp>
      <p:sp>
        <p:nvSpPr>
          <p:cNvPr id="330" name="Google Shape;330;p36"/>
          <p:cNvSpPr>
            <a:spLocks noGrp="1" noEditPoints="1"/>
          </p:cNvSpPr>
          <p:nvPr>
            <p:ph type="subTitle" idx="1"/>
          </p:nvPr>
        </p:nvSpPr>
        <p:spPr>
          <a:xfrm>
            <a:off x="1216475" y="2730749"/>
            <a:ext cx="5067600" cy="1464711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процессе выполнения курсового проекта были разработаны структура и алгоритм работы приложения «</a:t>
            </a:r>
            <a:r>
              <a:rPr lang="en-US" dirty="0" err="1"/>
              <a:t>ArtSpace</a:t>
            </a:r>
            <a:r>
              <a:rPr lang="ru-RU" dirty="0"/>
              <a:t>».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поставленные цели и задачи были достигнуты.</a:t>
            </a:r>
          </a:p>
        </p:txBody>
      </p:sp>
      <p:sp>
        <p:nvSpPr>
          <p:cNvPr id="331" name="Google Shape;331;p36"/>
          <p:cNvSpPr>
            <a:spLocks noGrp="1" noEditPoints="1"/>
          </p:cNvSpPr>
          <p:nvPr>
            <p:ph type="title" idx="2"/>
          </p:nvPr>
        </p:nvSpPr>
        <p:spPr>
          <a:xfrm>
            <a:off x="712380" y="524420"/>
            <a:ext cx="824400" cy="705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54460" y="578735"/>
            <a:ext cx="5763060" cy="810228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Спасибо за внимание.</a:t>
            </a:r>
            <a:endParaRPr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5969" y="1596245"/>
            <a:ext cx="3840041" cy="2880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16474" y="1354238"/>
            <a:ext cx="5450543" cy="1464712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Цель курсового проекта</a:t>
            </a:r>
            <a:endParaRPr sz="4400" dirty="0"/>
          </a:p>
        </p:txBody>
      </p:sp>
      <p:sp>
        <p:nvSpPr>
          <p:cNvPr id="330" name="Google Shape;330;p36"/>
          <p:cNvSpPr>
            <a:spLocks noGrp="1" noEditPoints="1"/>
          </p:cNvSpPr>
          <p:nvPr>
            <p:ph type="subTitle" idx="1"/>
          </p:nvPr>
        </p:nvSpPr>
        <p:spPr>
          <a:xfrm>
            <a:off x="1216475" y="2730749"/>
            <a:ext cx="5067600" cy="1464711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Создание виртуального музея, который не только будет виртуальной копией реального учреждения, но и предоставит уникальные возможности в области взаимодействия с пользователями.</a:t>
            </a:r>
            <a:endParaRPr lang="en-US" dirty="0"/>
          </a:p>
        </p:txBody>
      </p:sp>
      <p:sp>
        <p:nvSpPr>
          <p:cNvPr id="331" name="Google Shape;331;p36"/>
          <p:cNvSpPr>
            <a:spLocks noGrp="1" noEditPoints="1"/>
          </p:cNvSpPr>
          <p:nvPr>
            <p:ph type="title" idx="2"/>
          </p:nvPr>
        </p:nvSpPr>
        <p:spPr>
          <a:xfrm>
            <a:off x="712380" y="524420"/>
            <a:ext cx="824400" cy="705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>
            <a:spLocks noGrp="1" noEditPoints="1"/>
          </p:cNvSpPr>
          <p:nvPr>
            <p:ph type="title"/>
          </p:nvPr>
        </p:nvSpPr>
        <p:spPr>
          <a:xfrm>
            <a:off x="1046796" y="278137"/>
            <a:ext cx="77085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624" name="Google Shape;624;p51"/>
          <p:cNvSpPr txBox="1"/>
          <p:nvPr/>
        </p:nvSpPr>
        <p:spPr>
          <a:xfrm>
            <a:off x="1041881" y="2483879"/>
            <a:ext cx="1989419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>
            <a:noAutofit/>
          </a:bodyPr>
          <a:lstStyle/>
          <a:p>
            <a:pPr marL="0" marR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Основные задачи</a:t>
            </a:r>
            <a:endParaRPr sz="18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3875475" y="1171052"/>
            <a:ext cx="2784405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Описание предметной области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3875477" y="2014767"/>
            <a:ext cx="2784404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Разработка структуры базы данных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3875477" y="2858482"/>
            <a:ext cx="2784403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Разработка приложения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3875477" y="3702197"/>
            <a:ext cx="2784403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Проведение тестирования приложения</a:t>
            </a:r>
            <a:endParaRPr sz="16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/>
          <p:nvPr/>
        </p:nvCxnSpPr>
        <p:spPr>
          <a:xfrm flipV="1">
            <a:off x="3031300" y="1457402"/>
            <a:ext cx="844174" cy="12655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/>
          <p:nvPr/>
        </p:nvCxnSpPr>
        <p:spPr>
          <a:xfrm flipV="1">
            <a:off x="3031300" y="2301117"/>
            <a:ext cx="844175" cy="4218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/>
          <p:nvPr/>
        </p:nvCxnSpPr>
        <p:spPr>
          <a:xfrm>
            <a:off x="3031300" y="2722979"/>
            <a:ext cx="844174" cy="42185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/>
          <p:cNvCxnSpPr/>
          <p:nvPr/>
        </p:nvCxnSpPr>
        <p:spPr>
          <a:xfrm>
            <a:off x="3031300" y="2722979"/>
            <a:ext cx="844174" cy="12655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779210" y="2011805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rect l="l" t="t" r="r" b="b"/>
              <a:pathLst>
                <a:path w="596" h="13154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rect l="l" t="t" r="r" b="b"/>
              <a:pathLst>
                <a:path w="596" h="13195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rect l="l" t="t" r="r" b="b"/>
              <a:pathLst>
                <a:path w="1754" h="596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rect l="l" t="t" r="r" b="b"/>
              <a:pathLst>
                <a:path w="10253" h="1380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lnTo>
                    <a:pt x="913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rect l="l" t="t" r="r" b="b"/>
              <a:pathLst>
                <a:path w="2348" h="13752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rect l="l" t="t" r="r" b="b"/>
              <a:pathLst>
                <a:path w="2820" h="606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rect l="l" t="t" r="r" b="b"/>
              <a:pathLst>
                <a:path w="1959" h="606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Google Shape;331;p36"/>
          <p:cNvSpPr txBox="1"/>
          <p:nvPr/>
        </p:nvSpPr>
        <p:spPr>
          <a:xfrm>
            <a:off x="217481" y="231200"/>
            <a:ext cx="824400" cy="705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25" tIns="91425" rIns="91425" bIns="91425" anchor="ctr">
            <a:noAutofit/>
          </a:bodyPr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300" dirty="0">
                <a:solidFill>
                  <a:schemeClr val="bg1"/>
                </a:solidFill>
                <a:latin typeface="Figtree Black"/>
              </a:rPr>
              <a:t>0</a:t>
            </a:r>
            <a:r>
              <a:rPr lang="ru-RU" sz="3300" dirty="0">
                <a:solidFill>
                  <a:schemeClr val="bg1"/>
                </a:solidFill>
                <a:latin typeface="Figtree Black"/>
              </a:rPr>
              <a:t>2</a:t>
            </a:r>
            <a:endParaRPr lang="en" sz="3300" dirty="0">
              <a:solidFill>
                <a:schemeClr val="bg1"/>
              </a:solidFill>
              <a:latin typeface="Figtree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16474" y="1354237"/>
            <a:ext cx="5450543" cy="1886673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Основная информация</a:t>
            </a:r>
            <a:endParaRPr sz="4400" dirty="0"/>
          </a:p>
        </p:txBody>
      </p:sp>
      <p:sp>
        <p:nvSpPr>
          <p:cNvPr id="331" name="Google Shape;331;p36"/>
          <p:cNvSpPr>
            <a:spLocks noGrp="1" noEditPoints="1"/>
          </p:cNvSpPr>
          <p:nvPr>
            <p:ph type="title" idx="2"/>
          </p:nvPr>
        </p:nvSpPr>
        <p:spPr>
          <a:xfrm>
            <a:off x="712380" y="524420"/>
            <a:ext cx="824400" cy="705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/>
          <p:nvPr/>
        </p:nvSpPr>
        <p:spPr>
          <a:xfrm>
            <a:off x="6299125" y="3005225"/>
            <a:ext cx="4263300" cy="426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5" name="Google Shape;405;p42"/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07" name="Google Shape;407;p42"/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/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09;p42"/>
          <p:cNvSpPr>
            <a:spLocks noGrp="1" noEditPoints="1"/>
          </p:cNvSpPr>
          <p:nvPr>
            <p:ph type="title"/>
          </p:nvPr>
        </p:nvSpPr>
        <p:spPr>
          <a:xfrm>
            <a:off x="727424" y="4288324"/>
            <a:ext cx="7710900" cy="563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прецедентов</a:t>
            </a:r>
            <a:endParaRPr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53075" y="540175"/>
            <a:ext cx="5852099" cy="3748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/>
          <p:nvPr/>
        </p:nvSpPr>
        <p:spPr>
          <a:xfrm>
            <a:off x="6299125" y="3005225"/>
            <a:ext cx="4263300" cy="426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" name="Google Shape;409;p42"/>
          <p:cNvSpPr>
            <a:spLocks noGrp="1" noEditPoints="1"/>
          </p:cNvSpPr>
          <p:nvPr>
            <p:ph type="title"/>
          </p:nvPr>
        </p:nvSpPr>
        <p:spPr>
          <a:xfrm rot="16200000">
            <a:off x="-2148276" y="2275425"/>
            <a:ext cx="5159500" cy="563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Схема базы данных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1864" y="0"/>
            <a:ext cx="60402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>
            <a:spLocks noGrp="1" noEditPoints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и паттерн</a:t>
            </a:r>
            <a:endParaRPr dirty="0"/>
          </a:p>
        </p:txBody>
      </p:sp>
      <p:sp>
        <p:nvSpPr>
          <p:cNvPr id="544" name="Google Shape;544;p47"/>
          <p:cNvSpPr>
            <a:spLocks noGrp="1" noEditPoints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Среда разработки</a:t>
            </a:r>
            <a:endParaRPr dirty="0"/>
          </a:p>
        </p:txBody>
      </p:sp>
      <p:sp>
        <p:nvSpPr>
          <p:cNvPr id="545" name="Google Shape;545;p47"/>
          <p:cNvSpPr>
            <a:spLocks noGrp="1" noEditPoints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Язык программирования</a:t>
            </a:r>
            <a:endParaRPr dirty="0"/>
          </a:p>
        </p:txBody>
      </p:sp>
      <p:sp>
        <p:nvSpPr>
          <p:cNvPr id="547" name="Google Shape;547;p47"/>
          <p:cNvSpPr>
            <a:spLocks noGrp="1" noEditPoints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C#</a:t>
            </a:r>
            <a:endParaRPr dirty="0"/>
          </a:p>
        </p:txBody>
      </p:sp>
      <p:sp>
        <p:nvSpPr>
          <p:cNvPr id="548" name="Google Shape;548;p47"/>
          <p:cNvSpPr>
            <a:spLocks noGrp="1" noEditPoints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2022</a:t>
            </a:r>
            <a:endParaRPr dirty="0"/>
          </a:p>
        </p:txBody>
      </p:sp>
      <p:sp>
        <p:nvSpPr>
          <p:cNvPr id="550" name="Google Shape;550;p47"/>
          <p:cNvSpPr>
            <a:spLocks noGrp="1" noEditPoints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Паттерн проектирования</a:t>
            </a:r>
            <a:endParaRPr dirty="0"/>
          </a:p>
        </p:txBody>
      </p:sp>
      <p:sp>
        <p:nvSpPr>
          <p:cNvPr id="551" name="Google Shape;551;p47"/>
          <p:cNvSpPr>
            <a:spLocks noGrp="1" noEditPoints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СУБД</a:t>
            </a:r>
            <a:endParaRPr dirty="0"/>
          </a:p>
        </p:txBody>
      </p:sp>
      <p:sp>
        <p:nvSpPr>
          <p:cNvPr id="553" name="Google Shape;553;p47"/>
          <p:cNvSpPr>
            <a:spLocks noGrp="1" noEditPoints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 Workbench</a:t>
            </a:r>
            <a:endParaRPr dirty="0"/>
          </a:p>
        </p:txBody>
      </p:sp>
      <p:sp>
        <p:nvSpPr>
          <p:cNvPr id="554" name="Google Shape;554;p47"/>
          <p:cNvSpPr>
            <a:spLocks noGrp="1" noEditPoints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MVVM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86710" y="1310901"/>
            <a:ext cx="864000" cy="54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7777" y="1180321"/>
            <a:ext cx="863646" cy="863646"/>
          </a:xfrm>
          <a:prstGeom prst="rect">
            <a:avLst/>
          </a:prstGeom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3598" y="1310901"/>
            <a:ext cx="522333" cy="540000"/>
          </a:xfrm>
          <a:prstGeom prst="rect">
            <a:avLst/>
          </a:prstGeom>
          <a:noFill/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59600" y="2632971"/>
            <a:ext cx="720000" cy="723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>
            <a:spLocks noGrp="1" noEditPoints="1"/>
          </p:cNvSpPr>
          <p:nvPr>
            <p:ph type="title"/>
          </p:nvPr>
        </p:nvSpPr>
        <p:spPr>
          <a:xfrm>
            <a:off x="1216474" y="1354237"/>
            <a:ext cx="5450543" cy="1886673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Руководство пользователя</a:t>
            </a:r>
            <a:endParaRPr sz="4400" dirty="0"/>
          </a:p>
        </p:txBody>
      </p:sp>
      <p:sp>
        <p:nvSpPr>
          <p:cNvPr id="331" name="Google Shape;331;p36"/>
          <p:cNvSpPr>
            <a:spLocks noGrp="1" noEditPoints="1"/>
          </p:cNvSpPr>
          <p:nvPr>
            <p:ph type="title" idx="2"/>
          </p:nvPr>
        </p:nvSpPr>
        <p:spPr>
          <a:xfrm>
            <a:off x="712380" y="524420"/>
            <a:ext cx="824400" cy="705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269</Words>
  <Application>Microsoft Office PowerPoint</Application>
  <PresentationFormat>Экран (16:9)</PresentationFormat>
  <Paragraphs>68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Figtree Black</vt:lpstr>
      <vt:lpstr>Hanken Grotesk</vt:lpstr>
      <vt:lpstr>Lato</vt:lpstr>
      <vt:lpstr>Elegant Black &amp; White Thesis Defense by Slidesgo</vt:lpstr>
      <vt:lpstr>Виртуальный музей «ArtSpace»</vt:lpstr>
      <vt:lpstr>Содержание</vt:lpstr>
      <vt:lpstr>Цель курсового проекта</vt:lpstr>
      <vt:lpstr>Задачи</vt:lpstr>
      <vt:lpstr>Основная информация</vt:lpstr>
      <vt:lpstr>Диаграмма прецедентов</vt:lpstr>
      <vt:lpstr>Схема базы данных</vt:lpstr>
      <vt:lpstr>Инструменты и паттерн</vt:lpstr>
      <vt:lpstr>Руководство пользователя</vt:lpstr>
      <vt:lpstr>Главное окно</vt:lpstr>
      <vt:lpstr>Страница экспоната</vt:lpstr>
      <vt:lpstr>Регистрация и авторизация</vt:lpstr>
      <vt:lpstr>Аккаунт пользователя</vt:lpstr>
      <vt:lpstr>Аккаунт пользователя</vt:lpstr>
      <vt:lpstr>Панель администратора </vt:lpstr>
      <vt:lpstr>Добавление/редактирование экспоната</vt:lpstr>
      <vt:lpstr>Протокол тестирования</vt:lpstr>
      <vt:lpstr>Тестирование №1</vt:lpstr>
      <vt:lpstr>Тестирование №2</vt:lpstr>
      <vt:lpstr>Выводы и итоги</vt:lpstr>
      <vt:lpstr>Спасибо за внимание.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</cp:lastModifiedBy>
  <cp:revision>22</cp:revision>
  <dcterms:modified xsi:type="dcterms:W3CDTF">2024-06-21T04:26:09Z</dcterms:modified>
</cp:coreProperties>
</file>